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9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7BF27A0-01EC-472E-A567-449944AF9EAB}" type="datetimeFigureOut">
              <a:rPr lang="ar-IQ" smtClean="0"/>
              <a:t>01/08/1440</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F48D7C4-1D97-46E1-B4A9-B9D3A44E5E92}" type="slidenum">
              <a:rPr lang="ar-IQ" smtClean="0"/>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7BF27A0-01EC-472E-A567-449944AF9EAB}" type="datetimeFigureOut">
              <a:rPr lang="ar-IQ" smtClean="0"/>
              <a:t>01/08/1440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F48D7C4-1D97-46E1-B4A9-B9D3A44E5E92}"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7BF27A0-01EC-472E-A567-449944AF9EAB}" type="datetimeFigureOut">
              <a:rPr lang="ar-IQ" smtClean="0"/>
              <a:t>01/08/1440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F48D7C4-1D97-46E1-B4A9-B9D3A44E5E92}"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7BF27A0-01EC-472E-A567-449944AF9EAB}" type="datetimeFigureOut">
              <a:rPr lang="ar-IQ" smtClean="0"/>
              <a:t>01/08/1440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F48D7C4-1D97-46E1-B4A9-B9D3A44E5E92}"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7BF27A0-01EC-472E-A567-449944AF9EAB}" type="datetimeFigureOut">
              <a:rPr lang="ar-IQ" smtClean="0"/>
              <a:t>01/08/1440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F48D7C4-1D97-46E1-B4A9-B9D3A44E5E92}"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17BF27A0-01EC-472E-A567-449944AF9EAB}" type="datetimeFigureOut">
              <a:rPr lang="ar-IQ" smtClean="0"/>
              <a:t>01/08/1440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F48D7C4-1D97-46E1-B4A9-B9D3A44E5E92}" type="slidenum">
              <a:rPr lang="ar-IQ" smtClean="0"/>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7BF27A0-01EC-472E-A567-449944AF9EAB}" type="datetimeFigureOut">
              <a:rPr lang="ar-IQ" smtClean="0"/>
              <a:t>01/08/1440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F48D7C4-1D97-46E1-B4A9-B9D3A44E5E92}"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7BF27A0-01EC-472E-A567-449944AF9EAB}" type="datetimeFigureOut">
              <a:rPr lang="ar-IQ" smtClean="0"/>
              <a:t>01/08/1440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F48D7C4-1D97-46E1-B4A9-B9D3A44E5E92}"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BF27A0-01EC-472E-A567-449944AF9EAB}" type="datetimeFigureOut">
              <a:rPr lang="ar-IQ" smtClean="0"/>
              <a:t>01/08/1440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F48D7C4-1D97-46E1-B4A9-B9D3A44E5E92}"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7BF27A0-01EC-472E-A567-449944AF9EAB}" type="datetimeFigureOut">
              <a:rPr lang="ar-IQ" smtClean="0"/>
              <a:t>01/08/1440</a:t>
            </a:fld>
            <a:endParaRPr lang="ar-IQ"/>
          </a:p>
        </p:txBody>
      </p:sp>
      <p:sp>
        <p:nvSpPr>
          <p:cNvPr id="7" name="Slide Number Placeholder 6"/>
          <p:cNvSpPr>
            <a:spLocks noGrp="1"/>
          </p:cNvSpPr>
          <p:nvPr>
            <p:ph type="sldNum" sz="quarter" idx="12"/>
          </p:nvPr>
        </p:nvSpPr>
        <p:spPr/>
        <p:txBody>
          <a:bodyPr/>
          <a:lstStyle/>
          <a:p>
            <a:fld id="{AF48D7C4-1D97-46E1-B4A9-B9D3A44E5E92}" type="slidenum">
              <a:rPr lang="ar-IQ" smtClean="0"/>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7BF27A0-01EC-472E-A567-449944AF9EAB}" type="datetimeFigureOut">
              <a:rPr lang="ar-IQ" smtClean="0"/>
              <a:t>01/08/1440</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AF48D7C4-1D97-46E1-B4A9-B9D3A44E5E92}"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7BF27A0-01EC-472E-A567-449944AF9EAB}" type="datetimeFigureOut">
              <a:rPr lang="ar-IQ" smtClean="0"/>
              <a:t>01/08/1440</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F48D7C4-1D97-46E1-B4A9-B9D3A44E5E92}"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pPr algn="ctr"/>
            <a:r>
              <a:rPr lang="ar-IQ" b="1" dirty="0"/>
              <a:t>المواصفات القياسية الدولية أيزو </a:t>
            </a:r>
            <a:r>
              <a:rPr lang="en-US" b="1" dirty="0" smtClean="0"/>
              <a:t>ISO</a:t>
            </a:r>
            <a:r>
              <a:rPr lang="ar-IQ" b="1" dirty="0" smtClean="0"/>
              <a:t/>
            </a:r>
            <a:br>
              <a:rPr lang="ar-IQ" b="1" dirty="0" smtClean="0"/>
            </a:br>
            <a:r>
              <a:rPr lang="ar-IQ" b="1" dirty="0"/>
              <a:t/>
            </a:r>
            <a:br>
              <a:rPr lang="ar-IQ" b="1" dirty="0"/>
            </a:br>
            <a:r>
              <a:rPr lang="ar-IQ" b="1" dirty="0" smtClean="0"/>
              <a:t/>
            </a:r>
            <a:br>
              <a:rPr lang="ar-IQ" b="1" dirty="0" smtClean="0"/>
            </a:br>
            <a:endParaRPr lang="ar-IQ" dirty="0"/>
          </a:p>
        </p:txBody>
      </p:sp>
      <p:sp>
        <p:nvSpPr>
          <p:cNvPr id="3" name="عنوان فرعي 2"/>
          <p:cNvSpPr>
            <a:spLocks noGrp="1"/>
          </p:cNvSpPr>
          <p:nvPr>
            <p:ph type="subTitle" idx="1"/>
          </p:nvPr>
        </p:nvSpPr>
        <p:spPr>
          <a:xfrm>
            <a:off x="-396552" y="2924944"/>
            <a:ext cx="6400800" cy="2063080"/>
          </a:xfrm>
        </p:spPr>
        <p:txBody>
          <a:bodyPr>
            <a:normAutofit/>
          </a:bodyPr>
          <a:lstStyle/>
          <a:p>
            <a:pPr algn="ctr"/>
            <a:r>
              <a:rPr lang="ar-IQ" sz="2000" b="1" dirty="0" smtClean="0"/>
              <a:t>المدرس</a:t>
            </a:r>
          </a:p>
          <a:p>
            <a:pPr algn="ctr"/>
            <a:r>
              <a:rPr lang="ar-IQ" sz="2000" b="1" dirty="0" smtClean="0"/>
              <a:t> احمد محمد جاسم</a:t>
            </a:r>
          </a:p>
          <a:p>
            <a:pPr algn="ctr"/>
            <a:endParaRPr lang="ar-IQ" sz="2000" b="1" dirty="0" smtClean="0"/>
          </a:p>
          <a:p>
            <a:pPr algn="ctr"/>
            <a:endParaRPr lang="ar-IQ" sz="2000" b="1" dirty="0"/>
          </a:p>
          <a:p>
            <a:pPr algn="ctr"/>
            <a:r>
              <a:rPr lang="ar-IQ" sz="2400" b="1" dirty="0" smtClean="0"/>
              <a:t>المحاضرة الثالثة</a:t>
            </a:r>
            <a:endParaRPr lang="ar-IQ" sz="2400" b="1" dirty="0"/>
          </a:p>
        </p:txBody>
      </p:sp>
    </p:spTree>
    <p:extLst>
      <p:ext uri="{BB962C8B-B14F-4D97-AF65-F5344CB8AC3E}">
        <p14:creationId xmlns:p14="http://schemas.microsoft.com/office/powerpoint/2010/main" val="813404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490" y="332656"/>
            <a:ext cx="7024744" cy="360040"/>
          </a:xfrm>
        </p:spPr>
        <p:txBody>
          <a:bodyPr>
            <a:normAutofit fontScale="90000"/>
          </a:bodyPr>
          <a:lstStyle/>
          <a:p>
            <a:endParaRPr lang="ar-IQ" dirty="0"/>
          </a:p>
        </p:txBody>
      </p:sp>
      <p:sp>
        <p:nvSpPr>
          <p:cNvPr id="3" name="عنصر نائب للمحتوى 2"/>
          <p:cNvSpPr>
            <a:spLocks noGrp="1"/>
          </p:cNvSpPr>
          <p:nvPr>
            <p:ph idx="1"/>
          </p:nvPr>
        </p:nvSpPr>
        <p:spPr>
          <a:xfrm>
            <a:off x="611560" y="1052736"/>
            <a:ext cx="7848872" cy="5112568"/>
          </a:xfrm>
        </p:spPr>
        <p:txBody>
          <a:bodyPr>
            <a:normAutofit fontScale="85000" lnSpcReduction="20000"/>
          </a:bodyPr>
          <a:lstStyle/>
          <a:p>
            <a:pPr marL="68580" indent="0">
              <a:buNone/>
            </a:pPr>
            <a:r>
              <a:rPr lang="ar-IQ" dirty="0"/>
              <a:t>تتمثل جودة المنتج أساساً بعملية تحديث وتفعيل الطرق والوسائل والإجراءات المستخدمة في عملية الإنتاج ، وهو الأسلوب المستخدم الآن من قبل مختلف المؤسسات والشركات الإنتاجية أو الخدماتية في توظيفها لمنهج إدارة الجودة الشاملة (</a:t>
            </a:r>
            <a:r>
              <a:rPr lang="en-US" dirty="0"/>
              <a:t>Total Quality Management-TQM</a:t>
            </a:r>
            <a:r>
              <a:rPr lang="ar-IQ" dirty="0"/>
              <a:t>) . </a:t>
            </a:r>
            <a:endParaRPr lang="en-US" dirty="0"/>
          </a:p>
          <a:p>
            <a:pPr marL="68580" indent="0">
              <a:buNone/>
            </a:pPr>
            <a:r>
              <a:rPr lang="ar-IQ" dirty="0"/>
              <a:t>ا</a:t>
            </a:r>
            <a:r>
              <a:rPr lang="ar-IQ" dirty="0" smtClean="0"/>
              <a:t>ن </a:t>
            </a:r>
            <a:r>
              <a:rPr lang="ar-IQ" dirty="0"/>
              <a:t>انتشار مفهوم الجودة الشاملة في كل مجالات العمل يجعلها السمة السائدة لهذا العصر. و تسعى كل الشركات لتحقيق هذا المفهوم. و يعتبر الحصول على شهادة الآيزو </a:t>
            </a:r>
            <a:r>
              <a:rPr lang="en-US" dirty="0"/>
              <a:t>ISO</a:t>
            </a:r>
            <a:r>
              <a:rPr lang="ar-IQ" dirty="0"/>
              <a:t> خطوة رئيسية نحو تحقيق إدارة الجودة الشاملة </a:t>
            </a:r>
            <a:r>
              <a:rPr lang="en-US" dirty="0"/>
              <a:t>TQM</a:t>
            </a:r>
            <a:r>
              <a:rPr lang="ar-IQ" dirty="0"/>
              <a:t>، و يعد الآيزو أحد الطرق التي يؤخذ بها لتأكيد نظام الجودة (</a:t>
            </a:r>
            <a:r>
              <a:rPr lang="en-US" dirty="0"/>
              <a:t>Quality Assurance Systems</a:t>
            </a:r>
            <a:r>
              <a:rPr lang="ar-IQ" dirty="0"/>
              <a:t>)</a:t>
            </a:r>
            <a:endParaRPr lang="en-US" dirty="0"/>
          </a:p>
          <a:p>
            <a:pPr marL="68580" indent="0">
              <a:buNone/>
            </a:pPr>
            <a:r>
              <a:rPr lang="ar-IQ" dirty="0"/>
              <a:t>ا</a:t>
            </a:r>
            <a:r>
              <a:rPr lang="ar-IQ" dirty="0" smtClean="0"/>
              <a:t>ن </a:t>
            </a:r>
            <a:r>
              <a:rPr lang="ar-IQ" dirty="0"/>
              <a:t>من أهم ما تركز عليه إدارة الجودة الشاملة هو الاستمرارية و التطوير الدائم . حيث تعرف الجودة بأنها القدرة الدائمة على تقديم – إنتاج أو خدمة معينة – تتناسب مع احتياجات المستفيدين من حيث سلامة ومتانة وقابلية المنتج للاستخدام.</a:t>
            </a:r>
            <a:endParaRPr lang="en-US" dirty="0"/>
          </a:p>
          <a:p>
            <a:pPr marL="68580" indent="0">
              <a:buNone/>
            </a:pPr>
            <a:r>
              <a:rPr lang="ar-IQ" dirty="0"/>
              <a:t>إن الخطوة الأساسية للحصول على شهادة الآيزو هو تطبيق معايير الجودة الشاملة في العمل لأن الآيزو شهادة تمنح على مستويات عدة و لكن النقطة الأساسية في أي نجاح هو الإدارة لذا يتم التركيز عليها بشكل أساسي " المهم التركيز على جودة العمليات التي تؤدي بالتالي إلى جودة الإنتاج. "</a:t>
            </a:r>
            <a:endParaRPr lang="en-US" dirty="0"/>
          </a:p>
          <a:p>
            <a:endParaRPr lang="en-US" dirty="0"/>
          </a:p>
          <a:p>
            <a:endParaRPr lang="en-US" dirty="0"/>
          </a:p>
          <a:p>
            <a:endParaRPr lang="ar-IQ" dirty="0"/>
          </a:p>
        </p:txBody>
      </p:sp>
    </p:spTree>
    <p:extLst>
      <p:ext uri="{BB962C8B-B14F-4D97-AF65-F5344CB8AC3E}">
        <p14:creationId xmlns:p14="http://schemas.microsoft.com/office/powerpoint/2010/main" val="2652097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608" y="692696"/>
            <a:ext cx="7024744" cy="1008112"/>
          </a:xfrm>
        </p:spPr>
        <p:txBody>
          <a:bodyPr>
            <a:normAutofit fontScale="90000"/>
          </a:bodyPr>
          <a:lstStyle/>
          <a:p>
            <a:pPr algn="r"/>
            <a:r>
              <a:rPr lang="ar-IQ" b="1" dirty="0"/>
              <a:t>مفهوم المواصفات :</a:t>
            </a:r>
            <a:r>
              <a:rPr lang="en-US" dirty="0"/>
              <a:t/>
            </a:r>
            <a:br>
              <a:rPr lang="en-US" dirty="0"/>
            </a:br>
            <a:endParaRPr lang="ar-IQ" dirty="0"/>
          </a:p>
        </p:txBody>
      </p:sp>
      <p:sp>
        <p:nvSpPr>
          <p:cNvPr id="3" name="عنصر نائب للمحتوى 2"/>
          <p:cNvSpPr>
            <a:spLocks noGrp="1"/>
          </p:cNvSpPr>
          <p:nvPr>
            <p:ph idx="1"/>
          </p:nvPr>
        </p:nvSpPr>
        <p:spPr>
          <a:xfrm>
            <a:off x="683568" y="1340768"/>
            <a:ext cx="7632848" cy="4824536"/>
          </a:xfrm>
        </p:spPr>
        <p:txBody>
          <a:bodyPr>
            <a:normAutofit fontScale="85000" lnSpcReduction="20000"/>
          </a:bodyPr>
          <a:lstStyle/>
          <a:p>
            <a:r>
              <a:rPr lang="ar-IQ" dirty="0"/>
              <a:t> تعني المواصفات الخصائص والميزات الخاصة بالمنتج لتأدية غرض محدد، وتعتبر المواصفات لغة تفاهم ووسيلة اتصال مع كافة الحلقات المتعاملة مع المنتج أو مدخلاته، وتعتبر المواصفات من أكثر الوسائل وضوحاً وقبولاً لدي كافة شرائح المجتمع لأنها تعتمد على الشفافية وتشمل المواصفات الأتي:-</a:t>
            </a:r>
            <a:endParaRPr lang="en-US" dirty="0"/>
          </a:p>
          <a:p>
            <a:r>
              <a:rPr lang="ar-IQ" dirty="0"/>
              <a:t> 1- أوصاف المنتج: وتعني كافة الأوصاف التي يحتاج لها أثناء عمليات الإنتاج كالابعاد، والأوزان، والأحجام، وقوة الشد وغيرها.</a:t>
            </a:r>
            <a:endParaRPr lang="en-US" dirty="0"/>
          </a:p>
          <a:p>
            <a:r>
              <a:rPr lang="ar-IQ" dirty="0"/>
              <a:t>2- أوصاف محددة للمواد المستعملة في المنتج مثل الخواص الطبيعية، والكيميائية والهندسية.</a:t>
            </a:r>
            <a:endParaRPr lang="en-US" dirty="0"/>
          </a:p>
          <a:p>
            <a:r>
              <a:rPr lang="ar-IQ" dirty="0"/>
              <a:t>3- طريقة الإنتاج والتي تعتبر أحد الجزئيات للمواصفة حيث تختلف المواد عن بعضها لاخضاعها لطريقة الإنتاج الملائمة.</a:t>
            </a:r>
            <a:endParaRPr lang="en-US" dirty="0"/>
          </a:p>
          <a:p>
            <a:r>
              <a:rPr lang="ar-IQ" dirty="0"/>
              <a:t>3- تحدد المواصفات طرق القياس والمعايرة المطلوبة لاختبار المنتج أو المواد اللازمة، كما تحدد نوعيات الأجهزة والطرق المرجعية للاختبارات والتحاليل. </a:t>
            </a:r>
            <a:endParaRPr lang="en-US" dirty="0"/>
          </a:p>
          <a:p>
            <a:r>
              <a:rPr lang="ar-IQ" dirty="0"/>
              <a:t>4- تحدد المواصفات نوعيات التحضير والتجهيز المطلوبة وكيفية التخزين والتداول. 5- تحدد المواصفة نسب التفاوت المقبولة في المنتجات والتي يمكن أن يستفاد منها في تحديد درجة جودة المنتج كما هو واضح في مجالات الخضر والفاكهة.</a:t>
            </a:r>
            <a:endParaRPr lang="en-US" dirty="0"/>
          </a:p>
        </p:txBody>
      </p:sp>
    </p:spTree>
    <p:extLst>
      <p:ext uri="{BB962C8B-B14F-4D97-AF65-F5344CB8AC3E}">
        <p14:creationId xmlns:p14="http://schemas.microsoft.com/office/powerpoint/2010/main" val="2483734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75656" y="0"/>
            <a:ext cx="7024744" cy="1143000"/>
          </a:xfrm>
        </p:spPr>
        <p:txBody>
          <a:bodyPr>
            <a:noAutofit/>
          </a:bodyPr>
          <a:lstStyle/>
          <a:p>
            <a:pPr algn="r"/>
            <a:r>
              <a:rPr lang="ar-IQ" sz="2400" b="1" dirty="0"/>
              <a:t>الشروط الواجب توفرها في المواصفات</a:t>
            </a:r>
            <a:r>
              <a:rPr lang="ar-IQ" sz="2400" dirty="0"/>
              <a:t>:</a:t>
            </a:r>
            <a:endParaRPr lang="en-US" sz="2400" dirty="0"/>
          </a:p>
        </p:txBody>
      </p:sp>
      <p:sp>
        <p:nvSpPr>
          <p:cNvPr id="3" name="عنصر نائب للمحتوى 2"/>
          <p:cNvSpPr>
            <a:spLocks noGrp="1"/>
          </p:cNvSpPr>
          <p:nvPr>
            <p:ph idx="1"/>
          </p:nvPr>
        </p:nvSpPr>
        <p:spPr>
          <a:xfrm>
            <a:off x="539552" y="1412776"/>
            <a:ext cx="7704856" cy="5040560"/>
          </a:xfrm>
        </p:spPr>
        <p:txBody>
          <a:bodyPr>
            <a:normAutofit fontScale="85000" lnSpcReduction="20000"/>
          </a:bodyPr>
          <a:lstStyle/>
          <a:p>
            <a:r>
              <a:rPr lang="ar-IQ" dirty="0"/>
              <a:t>- </a:t>
            </a:r>
            <a:r>
              <a:rPr lang="ar-IQ" b="1" dirty="0"/>
              <a:t>وضوح المواصفة</a:t>
            </a:r>
            <a:r>
              <a:rPr lang="ar-IQ" dirty="0"/>
              <a:t> : يجب أن تكون المواصفة واضحة حيث يسهل فهمها بواسطة كل المعنيين بها كما يجب أن تكون بعيدة عن أي مصطلحات أو معاني غير واضحة، مما يعكس سمات الشفافية. </a:t>
            </a:r>
            <a:endParaRPr lang="en-US" dirty="0"/>
          </a:p>
          <a:p>
            <a:r>
              <a:rPr lang="ar-IQ" dirty="0"/>
              <a:t>2-</a:t>
            </a:r>
            <a:r>
              <a:rPr lang="ar-IQ" b="1" dirty="0"/>
              <a:t> التكامل</a:t>
            </a:r>
            <a:r>
              <a:rPr lang="ar-IQ" dirty="0"/>
              <a:t> : يجب أن تكون المواصفة متكاملة في المضمون والمعني مما يبعد اجتهادات الأفراد لإدخال أو تبديل أي جزئية منها، ويتطلب هذا الأمر أن تكون المواصفة المعنية قد مرت بمراحلها المختلفة منذ أن كانت مسودة أو مقترح، وتم توزيعه على أكبر شريحة مستفيدة لإبداء الرأي والملاحظات والأخذ بتلك الآراء أو الملاحظات المتفق عليها. </a:t>
            </a:r>
            <a:endParaRPr lang="en-US" dirty="0"/>
          </a:p>
          <a:p>
            <a:r>
              <a:rPr lang="ar-IQ" dirty="0"/>
              <a:t>3-</a:t>
            </a:r>
            <a:r>
              <a:rPr lang="ar-IQ" b="1" dirty="0"/>
              <a:t> الواقعية</a:t>
            </a:r>
            <a:r>
              <a:rPr lang="ar-IQ" dirty="0"/>
              <a:t> : يجب أن تكون المواصفة واقعية وسهلة التطبيق والا يقود تطبيقها إلي رفع التكاليف وإنحسار فرص المنتج أو الخدمة. </a:t>
            </a:r>
            <a:endParaRPr lang="en-US" dirty="0"/>
          </a:p>
          <a:p>
            <a:r>
              <a:rPr lang="ar-IQ" b="1" dirty="0"/>
              <a:t>4- الربحية :</a:t>
            </a:r>
            <a:r>
              <a:rPr lang="ar-IQ" dirty="0"/>
              <a:t> يجب أن تقود المواصفة عند تطبيقها بواسطة الجهة المعنية إلى خفض تكاليف الإنتاج ورفع كفاءة الآداء وزيادة حجم التسويق وتحقيق ربحية مشجعة لتكون دافعاً للمؤسسة والعاملين بها</a:t>
            </a:r>
            <a:r>
              <a:rPr lang="ar-IQ" dirty="0" smtClean="0"/>
              <a:t>.</a:t>
            </a:r>
            <a:r>
              <a:rPr lang="ar-IQ" dirty="0"/>
              <a:t> </a:t>
            </a:r>
            <a:endParaRPr lang="ar-IQ" dirty="0" smtClean="0"/>
          </a:p>
          <a:p>
            <a:r>
              <a:rPr lang="ar-IQ" dirty="0"/>
              <a:t>5</a:t>
            </a:r>
            <a:r>
              <a:rPr lang="ar-IQ" dirty="0" smtClean="0"/>
              <a:t>-</a:t>
            </a:r>
            <a:r>
              <a:rPr lang="ar-IQ" b="1" dirty="0" smtClean="0"/>
              <a:t> </a:t>
            </a:r>
            <a:r>
              <a:rPr lang="ar-IQ" b="1" dirty="0"/>
              <a:t>الملاءمة</a:t>
            </a:r>
            <a:r>
              <a:rPr lang="ar-IQ" dirty="0"/>
              <a:t>: يجب أن تكون من خصائص تلك المواصفة الملاءمة في التطبيق لفترة طويلة حتى لا تكون عرضة للتبديل والتغيير والاضافات، التي إن وجدت يجب أن تكون ثانوية ويتم ادراجها بعد فترة من الزمان وبعد تجارب ميدانية طويلة. </a:t>
            </a:r>
            <a:endParaRPr lang="en-US" dirty="0"/>
          </a:p>
          <a:p>
            <a:endParaRPr lang="ar-IQ" dirty="0"/>
          </a:p>
        </p:txBody>
      </p:sp>
    </p:spTree>
    <p:extLst>
      <p:ext uri="{BB962C8B-B14F-4D97-AF65-F5344CB8AC3E}">
        <p14:creationId xmlns:p14="http://schemas.microsoft.com/office/powerpoint/2010/main" val="4206528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490" y="1027664"/>
            <a:ext cx="7024744" cy="601136"/>
          </a:xfrm>
        </p:spPr>
        <p:txBody>
          <a:bodyPr>
            <a:normAutofit fontScale="90000"/>
          </a:bodyPr>
          <a:lstStyle/>
          <a:p>
            <a:pPr algn="ctr"/>
            <a:r>
              <a:rPr lang="en-US" sz="2800" dirty="0"/>
              <a:t> </a:t>
            </a:r>
            <a:r>
              <a:rPr lang="ar-IQ" sz="2800" b="1" dirty="0"/>
              <a:t>إصدار المواصفات:</a:t>
            </a:r>
            <a:r>
              <a:rPr lang="en-US" sz="2800" dirty="0"/>
              <a:t/>
            </a:r>
            <a:br>
              <a:rPr lang="en-US" sz="2800" dirty="0"/>
            </a:br>
            <a:endParaRPr lang="ar-IQ" sz="2800" dirty="0"/>
          </a:p>
        </p:txBody>
      </p:sp>
      <p:sp>
        <p:nvSpPr>
          <p:cNvPr id="3" name="عنصر نائب للمحتوى 2"/>
          <p:cNvSpPr>
            <a:spLocks noGrp="1"/>
          </p:cNvSpPr>
          <p:nvPr>
            <p:ph idx="1"/>
          </p:nvPr>
        </p:nvSpPr>
        <p:spPr>
          <a:xfrm>
            <a:off x="1043492" y="1268760"/>
            <a:ext cx="7488948" cy="5040560"/>
          </a:xfrm>
        </p:spPr>
        <p:txBody>
          <a:bodyPr>
            <a:normAutofit fontScale="92500" lnSpcReduction="10000"/>
          </a:bodyPr>
          <a:lstStyle/>
          <a:p>
            <a:pPr marL="68580" indent="0">
              <a:buNone/>
            </a:pPr>
            <a:r>
              <a:rPr lang="ar-IQ" dirty="0"/>
              <a:t>أصدرت المنظمة الدولية للتقييس "</a:t>
            </a:r>
            <a:r>
              <a:rPr lang="en-US" dirty="0"/>
              <a:t>ISO</a:t>
            </a:r>
            <a:r>
              <a:rPr lang="ar-IQ" dirty="0"/>
              <a:t>" منذ إنشاءها عام /1947/ ولغاية عام /1997/، 10900 مواصفة في المجالات الآتية:- الهندسة الميكانيكية، المواد الكيميائية الأساسية، المواد غير المعدنية، الفلزات، والمعادن، ومعالجة المعلومات، والتصوير، والزراعة، والبناء، والتكنولوجيات الخاصة، والصحة، والطب، والبيئة، والتغليف والتوزيع.</a:t>
            </a:r>
            <a:endParaRPr lang="en-US" dirty="0"/>
          </a:p>
          <a:p>
            <a:pPr marL="68580" indent="0">
              <a:buNone/>
            </a:pPr>
            <a:r>
              <a:rPr lang="ar-IQ" dirty="0"/>
              <a:t>  وأصدرت </a:t>
            </a:r>
            <a:r>
              <a:rPr lang="en-US" dirty="0"/>
              <a:t>ISO</a:t>
            </a:r>
            <a:r>
              <a:rPr lang="ar-IQ" dirty="0"/>
              <a:t> ضمن المواصفات المذكورة أعلاه سلسلتين من المواصفات هما </a:t>
            </a:r>
            <a:r>
              <a:rPr lang="en-US" dirty="0"/>
              <a:t>ISO 9000</a:t>
            </a:r>
            <a:r>
              <a:rPr lang="ar-IQ" dirty="0"/>
              <a:t>، </a:t>
            </a:r>
            <a:r>
              <a:rPr lang="en-US" dirty="0"/>
              <a:t>ISO 14000</a:t>
            </a:r>
            <a:r>
              <a:rPr lang="ar-IQ" dirty="0"/>
              <a:t>، السلسلة الأولى ذات علاقة بأنظمة إدارة الجودة والثانية بأنظمة إدارة البيئة. تعمل في إعداد المواصفات المذكورة 900 لجنة فنية تصدر وتراجع حوالي 800 مواصفة قياسية كل عام. اعتمدت اليوم أكثر من 51 دولة في العالم مواصفات </a:t>
            </a:r>
            <a:r>
              <a:rPr lang="en-US" dirty="0"/>
              <a:t>ISO 9000</a:t>
            </a:r>
            <a:r>
              <a:rPr lang="ar-IQ" dirty="0"/>
              <a:t> كمواصفات وطنية لديها بما في ذلك دول الاتحاد الأوروبي ودول رابطة التجارة الحرة الاوربية </a:t>
            </a:r>
            <a:r>
              <a:rPr lang="en-US" dirty="0"/>
              <a:t>EFTA</a:t>
            </a:r>
            <a:r>
              <a:rPr lang="ar-IQ" dirty="0"/>
              <a:t> واليابان والولايات المتحدة وغيرها.</a:t>
            </a:r>
            <a:endParaRPr lang="en-US" dirty="0"/>
          </a:p>
          <a:p>
            <a:pPr marL="68580" indent="0">
              <a:buNone/>
            </a:pPr>
            <a:r>
              <a:rPr lang="ar-IQ" dirty="0"/>
              <a:t> </a:t>
            </a:r>
            <a:endParaRPr lang="en-US" dirty="0"/>
          </a:p>
          <a:p>
            <a:endParaRPr lang="ar-IQ" dirty="0"/>
          </a:p>
        </p:txBody>
      </p:sp>
    </p:spTree>
    <p:extLst>
      <p:ext uri="{BB962C8B-B14F-4D97-AF65-F5344CB8AC3E}">
        <p14:creationId xmlns:p14="http://schemas.microsoft.com/office/powerpoint/2010/main" val="3388451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15616" y="908720"/>
            <a:ext cx="7024744" cy="864096"/>
          </a:xfrm>
        </p:spPr>
        <p:txBody>
          <a:bodyPr>
            <a:normAutofit fontScale="90000"/>
          </a:bodyPr>
          <a:lstStyle/>
          <a:p>
            <a:pPr algn="ctr"/>
            <a:r>
              <a:rPr lang="ar-IQ" sz="2200" b="1" dirty="0"/>
              <a:t>المواصفات القياسية الدولية أيزو </a:t>
            </a:r>
            <a:r>
              <a:rPr lang="ar-IQ" sz="2200" dirty="0"/>
              <a:t>9000 :</a:t>
            </a:r>
            <a:r>
              <a:rPr lang="ar-IQ" dirty="0"/>
              <a:t>-</a:t>
            </a:r>
            <a:r>
              <a:rPr lang="en-US" dirty="0"/>
              <a:t/>
            </a:r>
            <a:br>
              <a:rPr lang="en-US" dirty="0"/>
            </a:br>
            <a:endParaRPr lang="ar-IQ" dirty="0"/>
          </a:p>
        </p:txBody>
      </p:sp>
      <p:sp>
        <p:nvSpPr>
          <p:cNvPr id="3" name="عنصر نائب للمحتوى 2"/>
          <p:cNvSpPr>
            <a:spLocks noGrp="1"/>
          </p:cNvSpPr>
          <p:nvPr>
            <p:ph idx="1"/>
          </p:nvPr>
        </p:nvSpPr>
        <p:spPr>
          <a:xfrm>
            <a:off x="755576" y="1412776"/>
            <a:ext cx="7776864" cy="4752528"/>
          </a:xfrm>
        </p:spPr>
        <p:txBody>
          <a:bodyPr>
            <a:normAutofit fontScale="92500" lnSpcReduction="20000"/>
          </a:bodyPr>
          <a:lstStyle/>
          <a:p>
            <a:r>
              <a:rPr lang="ar-IQ" dirty="0"/>
              <a:t>تتكون المواصفات القياسية الدولية “ أيزو9000" من خمس مواصفات خاصة بإدارة وتأكيد الجودة. وهي:</a:t>
            </a:r>
            <a:endParaRPr lang="en-US" sz="1800" dirty="0"/>
          </a:p>
          <a:p>
            <a:pPr marL="68580" indent="0">
              <a:buNone/>
            </a:pPr>
            <a:endParaRPr lang="en-US" sz="1800" dirty="0"/>
          </a:p>
          <a:p>
            <a:pPr marL="365760" lvl="1" indent="0" algn="just">
              <a:buNone/>
            </a:pPr>
            <a:r>
              <a:rPr lang="ar-IQ" sz="2400" dirty="0"/>
              <a:t>1</a:t>
            </a:r>
            <a:r>
              <a:rPr lang="ar-IQ" sz="2400" dirty="0" smtClean="0"/>
              <a:t>- المواصفة </a:t>
            </a:r>
            <a:r>
              <a:rPr lang="ar-IQ" sz="2400" dirty="0"/>
              <a:t>الأولى - أيزو 9000 : هي المرشد الذي يحدد مجالات تطبيق كل من أيزو 9001 وأيزو 9002 وأيزو 9003.</a:t>
            </a:r>
            <a:endParaRPr lang="en-US" sz="1800" dirty="0"/>
          </a:p>
          <a:p>
            <a:pPr marL="68580" lvl="0" indent="0" algn="just">
              <a:buNone/>
            </a:pPr>
            <a:r>
              <a:rPr lang="ar-IQ" dirty="0" smtClean="0"/>
              <a:t>2 - المواصفة </a:t>
            </a:r>
            <a:r>
              <a:rPr lang="ar-IQ" dirty="0"/>
              <a:t>الثانية - أيزو 9001 : تتضمن ما يجب أن يكون عليه نظام الجودة في الشركات الإنتاجية أو الخدمية التي يبدأ عملها بالتصميم وينتهي بخدمة ما بعد البيع وتضم 20 عنصراً من عناصر الجودة، وتبرز في هذه المواصفة أهمية التصميم الذي أصبح حيوياً للزبائن الذين يتطلبون منتجات بلا أخطاء.</a:t>
            </a:r>
            <a:endParaRPr lang="en-US" sz="1800" dirty="0"/>
          </a:p>
          <a:p>
            <a:pPr marL="68580" indent="0" algn="just">
              <a:buNone/>
            </a:pPr>
            <a:r>
              <a:rPr lang="ar-IQ" dirty="0" smtClean="0"/>
              <a:t>3 - المواصفة </a:t>
            </a:r>
            <a:r>
              <a:rPr lang="ar-IQ" dirty="0"/>
              <a:t>الثالثة - أيزو 9002 : تتناول نظام الجودة في الشركات الإنتاجية أو الخدمية التي يقتصر عملها على الإنتاج والتركيب دون التصميم أو خدمة ما بعد البيع، وتضم 18 عنصراً من عناصر الجودة , والمنتجات والخدمات في هذه المواصفة تكون قد صمَّمت وفحصت وسوِّقت، لذلك تهتم هذه المواصفة بالمحافظة على نظام الجودة القائمة بدلاً من تطوير نظم جودة لمنتجات جديدة</a:t>
            </a:r>
          </a:p>
        </p:txBody>
      </p:sp>
    </p:spTree>
    <p:extLst>
      <p:ext uri="{BB962C8B-B14F-4D97-AF65-F5344CB8AC3E}">
        <p14:creationId xmlns:p14="http://schemas.microsoft.com/office/powerpoint/2010/main" val="1475494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10000"/>
          </a:bodyPr>
          <a:lstStyle/>
          <a:p>
            <a:pPr marL="68580" lvl="0" indent="0">
              <a:buNone/>
            </a:pPr>
            <a:r>
              <a:rPr lang="ar-IQ" dirty="0" smtClean="0"/>
              <a:t>4- المواصفة </a:t>
            </a:r>
            <a:r>
              <a:rPr lang="ar-IQ" dirty="0"/>
              <a:t>الرابعة - أيزو 9003 : تخص الشركات التي لا تحتاج لنظم جودة شاملة لأنها لا تعمل بالإنتاج أو تقديم الخدمة، وإنما يقتصر عملها على الفحص والتفتيش والاختيار. مثال ذلك موِّردو البضائع الذين يقتصر عملهم على فحص واختيار منتجات جاهزة وردت إليهم من مصانع تطبيق نظم الجودة الشاملة.</a:t>
            </a:r>
            <a:endParaRPr lang="en-US" dirty="0"/>
          </a:p>
          <a:p>
            <a:pPr marL="68580" lvl="0" indent="0">
              <a:buNone/>
            </a:pPr>
            <a:r>
              <a:rPr lang="ar-IQ" dirty="0" smtClean="0"/>
              <a:t>5- المواصفة </a:t>
            </a:r>
            <a:r>
              <a:rPr lang="ar-IQ" dirty="0"/>
              <a:t>الخامسة - 9004 : تحدِّد عناصر ومكونات نظام الجودة، وتعتبر المرشد الذي يحدِّد كيفية إدارة الجودة. وهي بذلك تختلف جذرياً عن المواصفات 9003. 9002. 9001 في أن الأخيرة تعاقدية أو تتضمن صيغة التزام من المورِّد أو المصنع تجاه الزبون، والصفة التعاقدية هنا تفرض الحصول على شهادة، أما المواصفة 9004 فهي إرشادية فقط.</a:t>
            </a:r>
            <a:endParaRPr lang="en-US" dirty="0"/>
          </a:p>
        </p:txBody>
      </p:sp>
    </p:spTree>
    <p:extLst>
      <p:ext uri="{BB962C8B-B14F-4D97-AF65-F5344CB8AC3E}">
        <p14:creationId xmlns:p14="http://schemas.microsoft.com/office/powerpoint/2010/main" val="249786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31640" y="692696"/>
            <a:ext cx="7024744" cy="936104"/>
          </a:xfrm>
        </p:spPr>
        <p:txBody>
          <a:bodyPr>
            <a:normAutofit fontScale="90000"/>
          </a:bodyPr>
          <a:lstStyle/>
          <a:p>
            <a:r>
              <a:rPr lang="ar-IQ" sz="2800" b="1" dirty="0"/>
              <a:t>فوائد ومميزات الحصول على شهادة الآيزو</a:t>
            </a:r>
            <a:r>
              <a:rPr lang="en-US" sz="2800" dirty="0"/>
              <a:t/>
            </a:r>
            <a:br>
              <a:rPr lang="en-US" sz="2800" dirty="0"/>
            </a:br>
            <a:endParaRPr lang="ar-IQ" sz="2800" dirty="0"/>
          </a:p>
        </p:txBody>
      </p:sp>
      <p:sp>
        <p:nvSpPr>
          <p:cNvPr id="3" name="عنصر نائب للمحتوى 2"/>
          <p:cNvSpPr>
            <a:spLocks noGrp="1"/>
          </p:cNvSpPr>
          <p:nvPr>
            <p:ph idx="1"/>
          </p:nvPr>
        </p:nvSpPr>
        <p:spPr>
          <a:xfrm>
            <a:off x="683568" y="1412776"/>
            <a:ext cx="7488832" cy="4419853"/>
          </a:xfrm>
        </p:spPr>
        <p:txBody>
          <a:bodyPr>
            <a:normAutofit fontScale="92500" lnSpcReduction="10000"/>
          </a:bodyPr>
          <a:lstStyle/>
          <a:p>
            <a:r>
              <a:rPr lang="ar-IQ" b="1" dirty="0"/>
              <a:t>جودة المنتج :</a:t>
            </a:r>
            <a:r>
              <a:rPr lang="ar-IQ" dirty="0"/>
              <a:t> وهذا يتم من خلال المراجعة الدورية لطرق وأساليب الإنتاج وتحسينها وتطويرها باستمرار ومن ثم توثيقها والعمل بموجبها.</a:t>
            </a:r>
            <a:endParaRPr lang="en-US" dirty="0"/>
          </a:p>
          <a:p>
            <a:r>
              <a:rPr lang="ar-IQ" dirty="0"/>
              <a:t> 2</a:t>
            </a:r>
            <a:r>
              <a:rPr lang="ar-IQ" b="1" dirty="0"/>
              <a:t>. المنافسة</a:t>
            </a:r>
            <a:r>
              <a:rPr lang="ar-IQ" dirty="0"/>
              <a:t> : إن حصول الشركة على شهادة الآيزو يحفزها على الإبقاء على مستوى عالي من الجودة وخاصة في وجه الشركات المنافسة التي لم تؤهل للحصول على مثل هذه الشهادة وتنتج أصنافا مشابه لأصنافها. </a:t>
            </a:r>
            <a:endParaRPr lang="en-US" dirty="0"/>
          </a:p>
          <a:p>
            <a:r>
              <a:rPr lang="ar-IQ" dirty="0"/>
              <a:t>3. خدمة الزبائن : في كثير من الحالات وخاصة في أسواق التصدير فان الجهة المستوردة تطلب أن يكون المصدر حاصلا على شهادة الآيزو.</a:t>
            </a:r>
            <a:endParaRPr lang="en-US" dirty="0"/>
          </a:p>
          <a:p>
            <a:r>
              <a:rPr lang="ar-IQ" dirty="0"/>
              <a:t> 4</a:t>
            </a:r>
            <a:r>
              <a:rPr lang="ar-IQ" b="1" dirty="0"/>
              <a:t>. الإنتاجية والربحية</a:t>
            </a:r>
            <a:r>
              <a:rPr lang="ar-IQ" dirty="0"/>
              <a:t> : وهذا يتم عن طريق زيادة فعالية المؤسسة من خلال جودة المنتج وقدرتها على المنافسة ويؤدي بالتالي إلى زيادة حجم المبيعات وتحقيق الأرباح.</a:t>
            </a:r>
            <a:endParaRPr lang="en-US" dirty="0"/>
          </a:p>
          <a:p>
            <a:pPr marL="68580" indent="0">
              <a:buNone/>
            </a:pPr>
            <a:endParaRPr lang="ar-IQ" dirty="0"/>
          </a:p>
        </p:txBody>
      </p:sp>
    </p:spTree>
    <p:extLst>
      <p:ext uri="{BB962C8B-B14F-4D97-AF65-F5344CB8AC3E}">
        <p14:creationId xmlns:p14="http://schemas.microsoft.com/office/powerpoint/2010/main" val="1449710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490" y="1027664"/>
            <a:ext cx="7024744" cy="673144"/>
          </a:xfrm>
        </p:spPr>
        <p:txBody>
          <a:bodyPr>
            <a:normAutofit fontScale="90000"/>
          </a:bodyPr>
          <a:lstStyle/>
          <a:p>
            <a:pPr algn="ctr"/>
            <a:r>
              <a:rPr lang="ar-IQ" sz="2000" b="1" dirty="0" smtClean="0"/>
              <a:t>الامور التي بجب على </a:t>
            </a:r>
            <a:r>
              <a:rPr lang="ar-IQ" sz="2000" b="1" dirty="0"/>
              <a:t>المؤسسة أن تحرص عليها حتى تضمن لها الاستمرارية في التميز و التطور بشكل عام </a:t>
            </a:r>
            <a:endParaRPr lang="ar-IQ" sz="2000" dirty="0"/>
          </a:p>
        </p:txBody>
      </p:sp>
      <p:sp>
        <p:nvSpPr>
          <p:cNvPr id="3" name="عنصر نائب للمحتوى 2"/>
          <p:cNvSpPr>
            <a:spLocks noGrp="1"/>
          </p:cNvSpPr>
          <p:nvPr>
            <p:ph idx="1"/>
          </p:nvPr>
        </p:nvSpPr>
        <p:spPr>
          <a:xfrm>
            <a:off x="683568" y="1916832"/>
            <a:ext cx="7704856" cy="4176464"/>
          </a:xfrm>
        </p:spPr>
        <p:txBody>
          <a:bodyPr/>
          <a:lstStyle/>
          <a:p>
            <a:pPr lvl="0"/>
            <a:r>
              <a:rPr lang="ar-IQ" dirty="0"/>
              <a:t>الاهتمام بالبحوث والتطوير.</a:t>
            </a:r>
            <a:endParaRPr lang="en-US" dirty="0"/>
          </a:p>
          <a:p>
            <a:pPr lvl="0"/>
            <a:r>
              <a:rPr lang="ar-IQ" dirty="0"/>
              <a:t> الاهتمام بالتدريب والتنمية البشرية.</a:t>
            </a:r>
            <a:endParaRPr lang="en-US" dirty="0"/>
          </a:p>
          <a:p>
            <a:pPr lvl="0"/>
            <a:r>
              <a:rPr lang="ar-IQ" dirty="0"/>
              <a:t> تحقيق الريادة التقنية.</a:t>
            </a:r>
            <a:endParaRPr lang="en-US" dirty="0"/>
          </a:p>
          <a:p>
            <a:pPr lvl="0"/>
            <a:r>
              <a:rPr lang="ar-IQ" dirty="0"/>
              <a:t> تشجيع العمل الجماعي والابتكار.</a:t>
            </a:r>
            <a:endParaRPr lang="en-US" dirty="0"/>
          </a:p>
          <a:p>
            <a:pPr lvl="0"/>
            <a:r>
              <a:rPr lang="ar-IQ" dirty="0"/>
              <a:t> فتح خطوط الاتصال و استمراريتها.</a:t>
            </a:r>
            <a:endParaRPr lang="en-US" dirty="0"/>
          </a:p>
          <a:p>
            <a:pPr lvl="0"/>
            <a:r>
              <a:rPr lang="ar-IQ" dirty="0"/>
              <a:t> توفر القيادات الواعية والمتفتحة.</a:t>
            </a:r>
            <a:endParaRPr lang="en-US" dirty="0"/>
          </a:p>
          <a:p>
            <a:pPr lvl="0"/>
            <a:r>
              <a:rPr lang="ar-IQ" dirty="0"/>
              <a:t> الاهتمام بالمستهلك وجعله (العامل الأول) الذي يؤثر على قرارات وتصرفات المنشأة.</a:t>
            </a:r>
            <a:endParaRPr lang="en-US" dirty="0"/>
          </a:p>
          <a:p>
            <a:endParaRPr lang="ar-IQ" dirty="0"/>
          </a:p>
        </p:txBody>
      </p:sp>
    </p:spTree>
    <p:extLst>
      <p:ext uri="{BB962C8B-B14F-4D97-AF65-F5344CB8AC3E}">
        <p14:creationId xmlns:p14="http://schemas.microsoft.com/office/powerpoint/2010/main" val="677486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59632" y="0"/>
            <a:ext cx="7024744" cy="1143000"/>
          </a:xfrm>
        </p:spPr>
        <p:txBody>
          <a:bodyPr>
            <a:normAutofit/>
          </a:bodyPr>
          <a:lstStyle/>
          <a:p>
            <a:r>
              <a:rPr lang="ar-IQ" sz="3100" b="1" dirty="0"/>
              <a:t>الآيزو و مفهوم الجودة الشاملة </a:t>
            </a:r>
            <a:r>
              <a:rPr lang="ar-IQ" b="1" dirty="0"/>
              <a:t>.</a:t>
            </a:r>
            <a:endParaRPr lang="en-US" dirty="0"/>
          </a:p>
        </p:txBody>
      </p:sp>
      <p:sp>
        <p:nvSpPr>
          <p:cNvPr id="3" name="عنصر نائب للمحتوى 2"/>
          <p:cNvSpPr>
            <a:spLocks noGrp="1"/>
          </p:cNvSpPr>
          <p:nvPr>
            <p:ph idx="1"/>
          </p:nvPr>
        </p:nvSpPr>
        <p:spPr>
          <a:xfrm>
            <a:off x="683568" y="1412776"/>
            <a:ext cx="7776864" cy="4824536"/>
          </a:xfrm>
        </p:spPr>
        <p:txBody>
          <a:bodyPr>
            <a:normAutofit fontScale="92500" lnSpcReduction="20000"/>
          </a:bodyPr>
          <a:lstStyle/>
          <a:p>
            <a:r>
              <a:rPr lang="ar-IQ" dirty="0"/>
              <a:t>قبل الآيزو </a:t>
            </a:r>
            <a:r>
              <a:rPr lang="en-US" dirty="0"/>
              <a:t>ISO</a:t>
            </a:r>
            <a:r>
              <a:rPr lang="ar-IQ" dirty="0"/>
              <a:t> ومواصفاتها العالمية في شتى المجالات وجدت بعض المواصفات لبعض الأغراض في الدول المتقدمة و الهادفة إلى توكيد و قياس الجودة مثل المواصفات العسكرية في بعض الدول الكبرى مثـل المواصفـات العسكرية الأمريكيـة ، والمواصفـات العسكريـة لحلف شمـال الأطلنطي ، وجميع هذه المواصفات كانت تحدد شروطاً لأنظمة الجودة للمصانع التي تتعامل معها كموردين لمنتجات صناعية تدخل في الصناعة الحربية النهائية لتلك الدول.</a:t>
            </a:r>
            <a:endParaRPr lang="en-US" dirty="0"/>
          </a:p>
          <a:p>
            <a:r>
              <a:rPr lang="ar-IQ" dirty="0"/>
              <a:t>بعد أن تطور المفهوم العالمي للجودة وفي ظل الاهتمام العالمي المتزايد بالجودة , ليس جودة المنتجات فقط، بل وجـودة العمليات أيضاً، وبعد أن تأكد للجميع أن الجودة ليست خياراً وإنما ضرورة لنجاح أي نظام اقتصادي في مختلف القطاعات، أصدرت المنظمة العالمية للتقييس أول سلسلة في مجال نظم توكيد الجودة في عام 1987، وكانت مجموعة الآيزو 9000 ومنذ تلك الفترة تم التعديل عليها حتى صدرت بصورتها النهائية عام 1994 لتتماشى مع المتطلبات والاحتياجات لأنظمة إدارة الجودة المطبقة عالمياً.</a:t>
            </a:r>
            <a:endParaRPr lang="en-US" dirty="0"/>
          </a:p>
        </p:txBody>
      </p:sp>
    </p:spTree>
    <p:extLst>
      <p:ext uri="{BB962C8B-B14F-4D97-AF65-F5344CB8AC3E}">
        <p14:creationId xmlns:p14="http://schemas.microsoft.com/office/powerpoint/2010/main" val="31022974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63</TotalTime>
  <Words>1305</Words>
  <Application>Microsoft Office PowerPoint</Application>
  <PresentationFormat>عرض على الشاشة (3:4)‏</PresentationFormat>
  <Paragraphs>52</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أوستن</vt:lpstr>
      <vt:lpstr>المواصفات القياسية الدولية أيزو ISO   </vt:lpstr>
      <vt:lpstr>مفهوم المواصفات : </vt:lpstr>
      <vt:lpstr>الشروط الواجب توفرها في المواصفات:</vt:lpstr>
      <vt:lpstr> إصدار المواصفات: </vt:lpstr>
      <vt:lpstr>المواصفات القياسية الدولية أيزو 9000 :- </vt:lpstr>
      <vt:lpstr>عرض تقديمي في PowerPoint</vt:lpstr>
      <vt:lpstr>فوائد ومميزات الحصول على شهادة الآيزو </vt:lpstr>
      <vt:lpstr>الامور التي بجب على المؤسسة أن تحرص عليها حتى تضمن لها الاستمرارية في التميز و التطور بشكل عام </vt:lpstr>
      <vt:lpstr>الآيزو و مفهوم الجودة الشاملة .</vt:lpstr>
      <vt:lpstr>عرض تقديمي في PowerPoint</vt:lpstr>
    </vt:vector>
  </TitlesOfParts>
  <Company>المستقبل للحاسبات - سنجار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المواصفات القياسية الدولية أيزو ISO</dc:title>
  <dc:creator>Khaled Dabbas Almolaa</dc:creator>
  <cp:lastModifiedBy>Khaled Dabbas Almolaa</cp:lastModifiedBy>
  <cp:revision>4</cp:revision>
  <dcterms:created xsi:type="dcterms:W3CDTF">2019-04-06T07:22:46Z</dcterms:created>
  <dcterms:modified xsi:type="dcterms:W3CDTF">2019-04-06T08:29:36Z</dcterms:modified>
</cp:coreProperties>
</file>